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73" r:id="rId2"/>
    <p:sldId id="294" r:id="rId3"/>
    <p:sldId id="300" r:id="rId4"/>
    <p:sldId id="305" r:id="rId5"/>
    <p:sldId id="296" r:id="rId6"/>
    <p:sldId id="293" r:id="rId7"/>
    <p:sldId id="301" r:id="rId8"/>
    <p:sldId id="303" r:id="rId9"/>
    <p:sldId id="297" r:id="rId10"/>
    <p:sldId id="298" r:id="rId11"/>
    <p:sldId id="27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DC998D1-5CED-46ED-A2AF-9475E354DA64}">
          <p14:sldIdLst>
            <p14:sldId id="273"/>
            <p14:sldId id="294"/>
            <p14:sldId id="300"/>
            <p14:sldId id="305"/>
            <p14:sldId id="296"/>
            <p14:sldId id="293"/>
            <p14:sldId id="301"/>
            <p14:sldId id="303"/>
            <p14:sldId id="297"/>
            <p14:sldId id="298"/>
            <p14:sldId id="277"/>
          </p14:sldIdLst>
        </p14:section>
      </p14:sectionLst>
    </p:ext>
    <p:ext uri="{EFAFB233-063F-42B5-8137-9DF3F51BA10A}">
      <p15:sldGuideLst xmlns:p15="http://schemas.microsoft.com/office/powerpoint/2012/main">
        <p15:guide id="1" orient="horz" pos="1117" userDrawn="1">
          <p15:clr>
            <a:srgbClr val="A4A3A4"/>
          </p15:clr>
        </p15:guide>
        <p15:guide id="2" pos="54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A6D7"/>
    <a:srgbClr val="7F7F7F"/>
    <a:srgbClr val="BFBFBF"/>
    <a:srgbClr val="2C2F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p:cViewPr varScale="1">
        <p:scale>
          <a:sx n="161" d="100"/>
          <a:sy n="161" d="100"/>
        </p:scale>
        <p:origin x="1638" y="144"/>
      </p:cViewPr>
      <p:guideLst>
        <p:guide orient="horz" pos="1117"/>
        <p:guide pos="5420"/>
      </p:guideLst>
    </p:cSldViewPr>
  </p:slideViewPr>
  <p:notesTextViewPr>
    <p:cViewPr>
      <p:scale>
        <a:sx n="1" d="1"/>
        <a:sy n="1" d="1"/>
      </p:scale>
      <p:origin x="0" y="0"/>
    </p:cViewPr>
  </p:notesTextViewPr>
  <p:notesViewPr>
    <p:cSldViewPr>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4C9DF9-6BF4-4CE5-8848-EC5B13016BE8}" type="datetimeFigureOut">
              <a:rPr lang="en-GB" smtClean="0"/>
              <a:t>17/11/2017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EEA192-D46F-4D2B-B9EF-CC30BC687249}" type="slidenum">
              <a:rPr lang="en-GB" smtClean="0"/>
              <a:t>‹N›</a:t>
            </a:fld>
            <a:endParaRPr lang="en-GB"/>
          </a:p>
        </p:txBody>
      </p:sp>
    </p:spTree>
    <p:extLst>
      <p:ext uri="{BB962C8B-B14F-4D97-AF65-F5344CB8AC3E}">
        <p14:creationId xmlns:p14="http://schemas.microsoft.com/office/powerpoint/2010/main" val="1065985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50B2D7-1A92-4A1E-AAD5-881373A4F744}" type="datetimeFigureOut">
              <a:rPr lang="en-US" smtClean="0"/>
              <a:t>11/17/2017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4804ED-6DB1-412D-BC07-BB60FBFE15C2}" type="slidenum">
              <a:rPr lang="en-US" smtClean="0"/>
              <a:t>‹N›</a:t>
            </a:fld>
            <a:endParaRPr lang="en-US"/>
          </a:p>
        </p:txBody>
      </p:sp>
    </p:spTree>
    <p:extLst>
      <p:ext uri="{BB962C8B-B14F-4D97-AF65-F5344CB8AC3E}">
        <p14:creationId xmlns:p14="http://schemas.microsoft.com/office/powerpoint/2010/main" val="1680813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1</a:t>
            </a:fld>
            <a:endParaRPr lang="en-US" dirty="0"/>
          </a:p>
        </p:txBody>
      </p:sp>
    </p:spTree>
    <p:extLst>
      <p:ext uri="{BB962C8B-B14F-4D97-AF65-F5344CB8AC3E}">
        <p14:creationId xmlns:p14="http://schemas.microsoft.com/office/powerpoint/2010/main" val="2899172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10</a:t>
            </a:fld>
            <a:endParaRPr lang="en-US" dirty="0"/>
          </a:p>
        </p:txBody>
      </p:sp>
    </p:spTree>
    <p:extLst>
      <p:ext uri="{BB962C8B-B14F-4D97-AF65-F5344CB8AC3E}">
        <p14:creationId xmlns:p14="http://schemas.microsoft.com/office/powerpoint/2010/main" val="821598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11</a:t>
            </a:fld>
            <a:endParaRPr lang="en-US" dirty="0"/>
          </a:p>
        </p:txBody>
      </p:sp>
    </p:spTree>
    <p:extLst>
      <p:ext uri="{BB962C8B-B14F-4D97-AF65-F5344CB8AC3E}">
        <p14:creationId xmlns:p14="http://schemas.microsoft.com/office/powerpoint/2010/main" val="17497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2</a:t>
            </a:fld>
            <a:endParaRPr lang="en-US" dirty="0"/>
          </a:p>
        </p:txBody>
      </p:sp>
    </p:spTree>
    <p:extLst>
      <p:ext uri="{BB962C8B-B14F-4D97-AF65-F5344CB8AC3E}">
        <p14:creationId xmlns:p14="http://schemas.microsoft.com/office/powerpoint/2010/main" val="1634542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3</a:t>
            </a:fld>
            <a:endParaRPr lang="en-US" dirty="0"/>
          </a:p>
        </p:txBody>
      </p:sp>
    </p:spTree>
    <p:extLst>
      <p:ext uri="{BB962C8B-B14F-4D97-AF65-F5344CB8AC3E}">
        <p14:creationId xmlns:p14="http://schemas.microsoft.com/office/powerpoint/2010/main" val="1835610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4</a:t>
            </a:fld>
            <a:endParaRPr lang="en-US" dirty="0"/>
          </a:p>
        </p:txBody>
      </p:sp>
    </p:spTree>
    <p:extLst>
      <p:ext uri="{BB962C8B-B14F-4D97-AF65-F5344CB8AC3E}">
        <p14:creationId xmlns:p14="http://schemas.microsoft.com/office/powerpoint/2010/main" val="1916626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5</a:t>
            </a:fld>
            <a:endParaRPr lang="en-US" dirty="0"/>
          </a:p>
        </p:txBody>
      </p:sp>
    </p:spTree>
    <p:extLst>
      <p:ext uri="{BB962C8B-B14F-4D97-AF65-F5344CB8AC3E}">
        <p14:creationId xmlns:p14="http://schemas.microsoft.com/office/powerpoint/2010/main" val="1214097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6</a:t>
            </a:fld>
            <a:endParaRPr lang="en-US" dirty="0"/>
          </a:p>
        </p:txBody>
      </p:sp>
    </p:spTree>
    <p:extLst>
      <p:ext uri="{BB962C8B-B14F-4D97-AF65-F5344CB8AC3E}">
        <p14:creationId xmlns:p14="http://schemas.microsoft.com/office/powerpoint/2010/main" val="3920090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7</a:t>
            </a:fld>
            <a:endParaRPr lang="en-US" dirty="0"/>
          </a:p>
        </p:txBody>
      </p:sp>
    </p:spTree>
    <p:extLst>
      <p:ext uri="{BB962C8B-B14F-4D97-AF65-F5344CB8AC3E}">
        <p14:creationId xmlns:p14="http://schemas.microsoft.com/office/powerpoint/2010/main" val="3367475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8</a:t>
            </a:fld>
            <a:endParaRPr lang="en-US" dirty="0"/>
          </a:p>
        </p:txBody>
      </p:sp>
    </p:spTree>
    <p:extLst>
      <p:ext uri="{BB962C8B-B14F-4D97-AF65-F5344CB8AC3E}">
        <p14:creationId xmlns:p14="http://schemas.microsoft.com/office/powerpoint/2010/main" val="513925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B599FA-2C94-4B9B-9456-D9D43A1504BA}" type="slidenum">
              <a:rPr lang="en-US" smtClean="0"/>
              <a:t>9</a:t>
            </a:fld>
            <a:endParaRPr lang="en-US" dirty="0"/>
          </a:p>
        </p:txBody>
      </p:sp>
    </p:spTree>
    <p:extLst>
      <p:ext uri="{BB962C8B-B14F-4D97-AF65-F5344CB8AC3E}">
        <p14:creationId xmlns:p14="http://schemas.microsoft.com/office/powerpoint/2010/main" val="400136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7 Settembre 2017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3027451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 Settembre 2017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750409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 Settembre 2017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888916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with Two Objects to Right">
    <p:spTree>
      <p:nvGrpSpPr>
        <p:cNvPr id="1" name=""/>
        <p:cNvGrpSpPr/>
        <p:nvPr/>
      </p:nvGrpSpPr>
      <p:grpSpPr>
        <a:xfrm>
          <a:off x="0" y="0"/>
          <a:ext cx="0" cy="0"/>
          <a:chOff x="0" y="0"/>
          <a:chExt cx="0" cy="0"/>
        </a:xfrm>
      </p:grpSpPr>
      <p:sp>
        <p:nvSpPr>
          <p:cNvPr id="2" name="Title 1"/>
          <p:cNvSpPr>
            <a:spLocks noGrp="1"/>
          </p:cNvSpPr>
          <p:nvPr>
            <p:ph type="title"/>
          </p:nvPr>
        </p:nvSpPr>
        <p:spPr>
          <a:xfrm>
            <a:off x="608401" y="608400"/>
            <a:ext cx="7203960" cy="372328"/>
          </a:xfrm>
        </p:spPr>
        <p:txBody>
          <a:bodyPr/>
          <a:lstStyle/>
          <a:p>
            <a:r>
              <a:rPr lang="it-IT" noProof="0" dirty="0"/>
              <a:t>Click to edit Master title style</a:t>
            </a:r>
          </a:p>
        </p:txBody>
      </p:sp>
      <p:sp>
        <p:nvSpPr>
          <p:cNvPr id="3" name="Content Placeholder 2"/>
          <p:cNvSpPr>
            <a:spLocks noGrp="1"/>
          </p:cNvSpPr>
          <p:nvPr>
            <p:ph idx="1"/>
          </p:nvPr>
        </p:nvSpPr>
        <p:spPr>
          <a:xfrm>
            <a:off x="608400" y="1522800"/>
            <a:ext cx="5187563" cy="4424400"/>
          </a:xfrm>
        </p:spPr>
        <p:txBody>
          <a:bodyPr/>
          <a:lstStyle/>
          <a:p>
            <a:pPr lvl="0"/>
            <a:r>
              <a:rPr lang="it-IT" noProof="0" dirty="0"/>
              <a:t>Click to edit Master text styles</a:t>
            </a:r>
          </a:p>
          <a:p>
            <a:pPr lvl="1"/>
            <a:r>
              <a:rPr lang="it-IT" noProof="0" dirty="0"/>
              <a:t>Second level</a:t>
            </a:r>
          </a:p>
        </p:txBody>
      </p:sp>
      <p:sp>
        <p:nvSpPr>
          <p:cNvPr id="4" name="Date Placeholder 3"/>
          <p:cNvSpPr>
            <a:spLocks noGrp="1"/>
          </p:cNvSpPr>
          <p:nvPr>
            <p:ph type="dt" sz="half" idx="10"/>
          </p:nvPr>
        </p:nvSpPr>
        <p:spPr/>
        <p:txBody>
          <a:bodyPr/>
          <a:lstStyle/>
          <a:p>
            <a:r>
              <a:rPr lang="en-US" noProof="0"/>
              <a:t>7 Settembre 2017</a:t>
            </a:r>
            <a:endParaRPr lang="it-IT" noProof="0" dirty="0"/>
          </a:p>
        </p:txBody>
      </p:sp>
      <p:sp>
        <p:nvSpPr>
          <p:cNvPr id="5" name="Footer Placeholder 4"/>
          <p:cNvSpPr>
            <a:spLocks noGrp="1"/>
          </p:cNvSpPr>
          <p:nvPr>
            <p:ph type="ftr" sz="quarter" idx="11"/>
          </p:nvPr>
        </p:nvSpPr>
        <p:spPr/>
        <p:txBody>
          <a:bodyPr/>
          <a:lstStyle/>
          <a:p>
            <a:endParaRPr lang="it-IT" noProof="0" dirty="0"/>
          </a:p>
        </p:txBody>
      </p:sp>
      <p:sp>
        <p:nvSpPr>
          <p:cNvPr id="6" name="Slide Number Placeholder 5"/>
          <p:cNvSpPr>
            <a:spLocks noGrp="1"/>
          </p:cNvSpPr>
          <p:nvPr>
            <p:ph type="sldNum" sz="quarter" idx="12"/>
          </p:nvPr>
        </p:nvSpPr>
        <p:spPr/>
        <p:txBody>
          <a:bodyPr/>
          <a:lstStyle/>
          <a:p>
            <a:fld id="{102C06EB-B0EA-4EA0-B2B5-0D829000A798}" type="slidenum">
              <a:rPr lang="it-IT" noProof="0" smtClean="0"/>
              <a:t>‹N›</a:t>
            </a:fld>
            <a:endParaRPr lang="it-IT" noProof="0" dirty="0"/>
          </a:p>
        </p:txBody>
      </p:sp>
      <p:sp>
        <p:nvSpPr>
          <p:cNvPr id="10" name="Content Placeholder 9"/>
          <p:cNvSpPr>
            <a:spLocks noGrp="1"/>
          </p:cNvSpPr>
          <p:nvPr>
            <p:ph sz="quarter" idx="13"/>
          </p:nvPr>
        </p:nvSpPr>
        <p:spPr>
          <a:xfrm>
            <a:off x="6100763" y="1530350"/>
            <a:ext cx="2448000" cy="2054225"/>
          </a:xfrm>
        </p:spPr>
        <p:txBody>
          <a:bodyPr/>
          <a:lstStyle/>
          <a:p>
            <a:pPr lvl="0"/>
            <a:r>
              <a:rPr lang="it-IT" noProof="0" dirty="0"/>
              <a:t>Click to edit Master text styles</a:t>
            </a:r>
          </a:p>
          <a:p>
            <a:pPr lvl="1"/>
            <a:r>
              <a:rPr lang="it-IT" noProof="0" dirty="0"/>
              <a:t>Second level</a:t>
            </a:r>
          </a:p>
        </p:txBody>
      </p:sp>
      <p:sp>
        <p:nvSpPr>
          <p:cNvPr id="12" name="Content Placeholder 11"/>
          <p:cNvSpPr>
            <a:spLocks noGrp="1"/>
          </p:cNvSpPr>
          <p:nvPr>
            <p:ph sz="quarter" idx="14"/>
          </p:nvPr>
        </p:nvSpPr>
        <p:spPr>
          <a:xfrm>
            <a:off x="6100763" y="3895725"/>
            <a:ext cx="2448000" cy="2055600"/>
          </a:xfrm>
        </p:spPr>
        <p:txBody>
          <a:bodyPr/>
          <a:lstStyle/>
          <a:p>
            <a:pPr lvl="0"/>
            <a:r>
              <a:rPr lang="it-IT" noProof="0" dirty="0"/>
              <a:t>Click to edit Master text styles</a:t>
            </a:r>
          </a:p>
          <a:p>
            <a:pPr lvl="1"/>
            <a:r>
              <a:rPr lang="it-IT" noProof="0" dirty="0"/>
              <a:t>Second level</a:t>
            </a:r>
          </a:p>
        </p:txBody>
      </p:sp>
    </p:spTree>
    <p:extLst>
      <p:ext uri="{BB962C8B-B14F-4D97-AF65-F5344CB8AC3E}">
        <p14:creationId xmlns:p14="http://schemas.microsoft.com/office/powerpoint/2010/main" val="226443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 Settembre 2017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2148489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7 Settembre 2017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C76A6-7C61-47FB-94D5-281995BB10AE}" type="slidenum">
              <a:rPr lang="en-US" smtClean="0"/>
              <a:t>‹N›</a:t>
            </a:fld>
            <a:endParaRPr lang="en-US" dirty="0"/>
          </a:p>
        </p:txBody>
      </p:sp>
    </p:spTree>
    <p:extLst>
      <p:ext uri="{BB962C8B-B14F-4D97-AF65-F5344CB8AC3E}">
        <p14:creationId xmlns:p14="http://schemas.microsoft.com/office/powerpoint/2010/main" val="208352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7 Settembre 2017</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340334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7 Settembre 2017</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281230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7 Settembre 2017</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245641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 Settembre 2017</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182492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7 Settembre 2017</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1928482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7 Settembre 2017</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C76A6-7C61-47FB-94D5-281995BB10AE}" type="slidenum">
              <a:rPr lang="en-US" smtClean="0"/>
              <a:t>‹N›</a:t>
            </a:fld>
            <a:endParaRPr lang="en-US"/>
          </a:p>
        </p:txBody>
      </p:sp>
    </p:spTree>
    <p:extLst>
      <p:ext uri="{BB962C8B-B14F-4D97-AF65-F5344CB8AC3E}">
        <p14:creationId xmlns:p14="http://schemas.microsoft.com/office/powerpoint/2010/main" val="276327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 Settembre 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C76A6-7C61-47FB-94D5-281995BB10AE}" type="slidenum">
              <a:rPr lang="en-US" smtClean="0"/>
              <a:t>‹N›</a:t>
            </a:fld>
            <a:endParaRPr lang="en-US"/>
          </a:p>
        </p:txBody>
      </p:sp>
    </p:spTree>
    <p:extLst>
      <p:ext uri="{BB962C8B-B14F-4D97-AF65-F5344CB8AC3E}">
        <p14:creationId xmlns:p14="http://schemas.microsoft.com/office/powerpoint/2010/main" val="4112432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1A6D7"/>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1412776"/>
            <a:ext cx="5951984" cy="4525963"/>
          </a:xfrm>
        </p:spPr>
        <p:txBody>
          <a:bodyPr vert="horz" lIns="91440" tIns="45720" rIns="91440" bIns="45720" rtlCol="0" anchor="ctr">
            <a:normAutofit/>
          </a:bodyPr>
          <a:lstStyle/>
          <a:p>
            <a:pPr marL="0" indent="0" algn="r">
              <a:spcBef>
                <a:spcPct val="0"/>
              </a:spcBef>
              <a:buNone/>
            </a:pPr>
            <a:r>
              <a:rPr lang="it-IT" sz="2100" b="1" dirty="0" smtClean="0">
                <a:solidFill>
                  <a:schemeClr val="bg1"/>
                </a:solidFill>
                <a:latin typeface="Arial" panose="020B0604020202020204" pitchFamily="34" charset="0"/>
                <a:ea typeface="+mj-ea"/>
                <a:cs typeface="Arial" panose="020B0604020202020204" pitchFamily="34" charset="0"/>
              </a:rPr>
              <a:t>Revisione dei diritti </a:t>
            </a:r>
            <a:r>
              <a:rPr lang="it-IT" sz="2100" b="1" dirty="0">
                <a:solidFill>
                  <a:schemeClr val="bg1"/>
                </a:solidFill>
                <a:latin typeface="Arial" panose="020B0604020202020204" pitchFamily="34" charset="0"/>
                <a:ea typeface="+mj-ea"/>
                <a:cs typeface="Arial" panose="020B0604020202020204" pitchFamily="34" charset="0"/>
              </a:rPr>
              <a:t>aeroportuali per il periodo 2017 - 2020</a:t>
            </a:r>
          </a:p>
          <a:p>
            <a:pPr marL="0" indent="0" algn="r">
              <a:spcBef>
                <a:spcPct val="0"/>
              </a:spcBef>
              <a:buNone/>
            </a:pPr>
            <a:r>
              <a:rPr lang="it-IT" sz="1800" dirty="0" smtClean="0">
                <a:solidFill>
                  <a:schemeClr val="bg1"/>
                </a:solidFill>
                <a:latin typeface="Arial" panose="020B0604020202020204" pitchFamily="34" charset="0"/>
                <a:ea typeface="+mj-ea"/>
                <a:cs typeface="Arial" panose="020B0604020202020204" pitchFamily="34" charset="0"/>
              </a:rPr>
              <a:t> Comunicazioni integrative Rettifiche ART</a:t>
            </a:r>
          </a:p>
          <a:p>
            <a:pPr marL="0" indent="0" algn="r">
              <a:spcBef>
                <a:spcPct val="0"/>
              </a:spcBef>
              <a:buNone/>
            </a:pPr>
            <a:r>
              <a:rPr lang="it-IT" sz="1200" smtClean="0">
                <a:solidFill>
                  <a:schemeClr val="bg1"/>
                </a:solidFill>
                <a:latin typeface="Arial" panose="020B0604020202020204" pitchFamily="34" charset="0"/>
                <a:ea typeface="+mj-ea"/>
                <a:cs typeface="Arial" panose="020B0604020202020204" pitchFamily="34" charset="0"/>
              </a:rPr>
              <a:t>7 </a:t>
            </a:r>
            <a:r>
              <a:rPr lang="it-IT" sz="1200" dirty="0" smtClean="0">
                <a:solidFill>
                  <a:schemeClr val="bg1"/>
                </a:solidFill>
                <a:latin typeface="Arial" panose="020B0604020202020204" pitchFamily="34" charset="0"/>
                <a:ea typeface="+mj-ea"/>
                <a:cs typeface="Arial" panose="020B0604020202020204" pitchFamily="34" charset="0"/>
              </a:rPr>
              <a:t>Dicembre </a:t>
            </a:r>
            <a:r>
              <a:rPr lang="it-IT" sz="1200" dirty="0">
                <a:solidFill>
                  <a:schemeClr val="bg1"/>
                </a:solidFill>
                <a:latin typeface="Arial" panose="020B0604020202020204" pitchFamily="34" charset="0"/>
                <a:ea typeface="+mj-ea"/>
                <a:cs typeface="Arial" panose="020B0604020202020204" pitchFamily="34" charset="0"/>
              </a:rPr>
              <a:t>2017</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0833" y="4437112"/>
            <a:ext cx="3361951" cy="673609"/>
          </a:xfrm>
          <a:prstGeom prst="rect">
            <a:avLst/>
          </a:prstGeom>
        </p:spPr>
      </p:pic>
      <p:sp>
        <p:nvSpPr>
          <p:cNvPr id="6" name="Slide Number Placeholder 5"/>
          <p:cNvSpPr>
            <a:spLocks noGrp="1"/>
          </p:cNvSpPr>
          <p:nvPr>
            <p:ph type="sldNum" sz="quarter" idx="12"/>
          </p:nvPr>
        </p:nvSpPr>
        <p:spPr/>
        <p:txBody>
          <a:bodyPr/>
          <a:lstStyle/>
          <a:p>
            <a:fld id="{E23C76A6-7C61-47FB-94D5-281995BB10AE}" type="slidenum">
              <a:rPr lang="en-US" smtClean="0"/>
              <a:t>1</a:t>
            </a:fld>
            <a:endParaRPr lang="en-US"/>
          </a:p>
        </p:txBody>
      </p:sp>
    </p:spTree>
    <p:extLst>
      <p:ext uri="{BB962C8B-B14F-4D97-AF65-F5344CB8AC3E}">
        <p14:creationId xmlns:p14="http://schemas.microsoft.com/office/powerpoint/2010/main" val="366471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516344"/>
          </a:xfrm>
        </p:spPr>
        <p:txBody>
          <a:bodyPr vert="horz" lIns="91440" tIns="45720" rIns="91440" bIns="45720" rtlCol="0" anchor="ctr">
            <a:noAutofit/>
          </a:bodyPr>
          <a:lstStyle/>
          <a:p>
            <a:pPr algn="l"/>
            <a:r>
              <a:rPr lang="it-IT" sz="2000" b="1" dirty="0">
                <a:solidFill>
                  <a:srgbClr val="41A6D7"/>
                </a:solidFill>
                <a:latin typeface="Arial" panose="020B0604020202020204" pitchFamily="34" charset="0"/>
                <a:cs typeface="Arial" panose="020B0604020202020204" pitchFamily="34" charset="0"/>
              </a:rPr>
              <a:t>Condivisione con gli utenti dei livelli di Servizio offerti (</a:t>
            </a:r>
            <a:r>
              <a:rPr lang="it-IT" sz="2000" b="1" dirty="0" err="1">
                <a:solidFill>
                  <a:srgbClr val="41A6D7"/>
                </a:solidFill>
                <a:latin typeface="Arial" panose="020B0604020202020204" pitchFamily="34" charset="0"/>
                <a:cs typeface="Arial" panose="020B0604020202020204" pitchFamily="34" charset="0"/>
              </a:rPr>
              <a:t>LoS</a:t>
            </a:r>
            <a:r>
              <a:rPr lang="it-IT" sz="2000" b="1" dirty="0">
                <a:solidFill>
                  <a:srgbClr val="41A6D7"/>
                </a:solidFill>
                <a:latin typeface="Arial" panose="020B0604020202020204" pitchFamily="34" charset="0"/>
                <a:cs typeface="Arial" panose="020B0604020202020204" pitchFamily="34" charset="0"/>
              </a:rPr>
              <a:t>) su standard IATA-ADRM </a:t>
            </a:r>
            <a:r>
              <a:rPr lang="it-IT" sz="2000" b="1" dirty="0" smtClean="0">
                <a:solidFill>
                  <a:srgbClr val="41A6D7"/>
                </a:solidFill>
                <a:latin typeface="Arial" panose="020B0604020202020204" pitchFamily="34" charset="0"/>
                <a:cs typeface="Arial" panose="020B0604020202020204" pitchFamily="34" charset="0"/>
              </a:rPr>
              <a:t>ed.10</a:t>
            </a:r>
            <a:endParaRPr lang="it-IT" sz="2000" b="1" dirty="0">
              <a:solidFill>
                <a:srgbClr val="41A6D7"/>
              </a:solidFill>
              <a:latin typeface="Arial" panose="020B0604020202020204" pitchFamily="34" charset="0"/>
              <a:cs typeface="Arial" panose="020B0604020202020204" pitchFamily="34" charset="0"/>
            </a:endParaRP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it-IT" noProof="0" dirty="0" smtClean="0"/>
              <a:t>9</a:t>
            </a:r>
            <a:endParaRPr lang="it-IT" noProof="0" dirty="0"/>
          </a:p>
        </p:txBody>
      </p:sp>
      <p:pic>
        <p:nvPicPr>
          <p:cNvPr id="6" name="Immagine 5"/>
          <p:cNvPicPr>
            <a:picLocks noChangeAspect="1"/>
          </p:cNvPicPr>
          <p:nvPr/>
        </p:nvPicPr>
        <p:blipFill>
          <a:blip r:embed="rId4"/>
          <a:stretch>
            <a:fillRect/>
          </a:stretch>
        </p:blipFill>
        <p:spPr>
          <a:xfrm>
            <a:off x="683568" y="1340768"/>
            <a:ext cx="7491992" cy="4489612"/>
          </a:xfrm>
          <a:prstGeom prst="rect">
            <a:avLst/>
          </a:prstGeom>
        </p:spPr>
      </p:pic>
    </p:spTree>
    <p:extLst>
      <p:ext uri="{BB962C8B-B14F-4D97-AF65-F5344CB8AC3E}">
        <p14:creationId xmlns:p14="http://schemas.microsoft.com/office/powerpoint/2010/main" val="119032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372328"/>
          </a:xfrm>
        </p:spPr>
        <p:txBody>
          <a:bodyPr vert="horz" lIns="91440" tIns="45720" rIns="91440" bIns="45720" rtlCol="0" anchor="ctr">
            <a:noAutofit/>
          </a:bodyPr>
          <a:lstStyle/>
          <a:p>
            <a:pPr algn="l"/>
            <a:r>
              <a:rPr lang="it-IT" sz="2000" b="1" dirty="0" smtClean="0">
                <a:solidFill>
                  <a:srgbClr val="41A6D7"/>
                </a:solidFill>
                <a:latin typeface="Arial" panose="020B0604020202020204" pitchFamily="34" charset="0"/>
                <a:cs typeface="Arial" panose="020B0604020202020204" pitchFamily="34" charset="0"/>
              </a:rPr>
              <a:t>Tariffe ricalcolate ex Correttivi Del. ART 128/2017</a:t>
            </a:r>
            <a:endParaRPr lang="it-IT" sz="2000" b="1" dirty="0">
              <a:solidFill>
                <a:srgbClr val="41A6D7"/>
              </a:solidFill>
              <a:latin typeface="Arial" panose="020B0604020202020204" pitchFamily="34" charset="0"/>
              <a:cs typeface="Arial" panose="020B0604020202020204" pitchFamily="34" charset="0"/>
            </a:endParaRP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r>
              <a:rPr lang="it-IT" noProof="0" dirty="0" smtClean="0"/>
              <a:t>10</a:t>
            </a:r>
            <a:endParaRPr lang="it-IT" noProof="0" dirty="0"/>
          </a:p>
        </p:txBody>
      </p:sp>
      <p:pic>
        <p:nvPicPr>
          <p:cNvPr id="5" name="Immagine 4"/>
          <p:cNvPicPr>
            <a:picLocks noChangeAspect="1"/>
          </p:cNvPicPr>
          <p:nvPr/>
        </p:nvPicPr>
        <p:blipFill>
          <a:blip r:embed="rId4"/>
          <a:stretch>
            <a:fillRect/>
          </a:stretch>
        </p:blipFill>
        <p:spPr>
          <a:xfrm>
            <a:off x="1364044" y="1124744"/>
            <a:ext cx="6088276" cy="4968552"/>
          </a:xfrm>
          <a:prstGeom prst="rect">
            <a:avLst/>
          </a:prstGeom>
        </p:spPr>
      </p:pic>
    </p:spTree>
    <p:extLst>
      <p:ext uri="{BB962C8B-B14F-4D97-AF65-F5344CB8AC3E}">
        <p14:creationId xmlns:p14="http://schemas.microsoft.com/office/powerpoint/2010/main" val="367692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608401" y="608400"/>
            <a:ext cx="7203960" cy="372328"/>
          </a:xfrm>
        </p:spPr>
        <p:txBody>
          <a:bodyPr vert="horz" lIns="91440" tIns="45720" rIns="91440" bIns="45720" rtlCol="0" anchor="ctr">
            <a:noAutofit/>
          </a:bodyPr>
          <a:lstStyle/>
          <a:p>
            <a:pPr algn="l"/>
            <a:r>
              <a:rPr lang="it-IT" sz="2000" b="1" dirty="0">
                <a:solidFill>
                  <a:srgbClr val="41A6D7"/>
                </a:solidFill>
                <a:latin typeface="Arial" panose="020B0604020202020204" pitchFamily="34" charset="0"/>
                <a:cs typeface="Arial" panose="020B0604020202020204" pitchFamily="34" charset="0"/>
              </a:rPr>
              <a:t>Introduzione</a:t>
            </a:r>
          </a:p>
        </p:txBody>
      </p:sp>
      <p:sp>
        <p:nvSpPr>
          <p:cNvPr id="7" name="Content Placeholder 10"/>
          <p:cNvSpPr>
            <a:spLocks noGrp="1"/>
          </p:cNvSpPr>
          <p:nvPr>
            <p:ph idx="1"/>
          </p:nvPr>
        </p:nvSpPr>
        <p:spPr>
          <a:xfrm>
            <a:off x="608400" y="1522800"/>
            <a:ext cx="8068056" cy="4424400"/>
          </a:xfrm>
        </p:spPr>
        <p:txBody>
          <a:bodyPr>
            <a:noAutofit/>
          </a:bodyPr>
          <a:lstStyle/>
          <a:p>
            <a:pPr marL="0" indent="0">
              <a:buClr>
                <a:srgbClr val="00B0F0"/>
              </a:buClr>
              <a:buNone/>
            </a:pPr>
            <a:r>
              <a:rPr lang="it-IT" sz="1600" dirty="0" smtClean="0">
                <a:solidFill>
                  <a:schemeClr val="tx1">
                    <a:lumMod val="65000"/>
                    <a:lumOff val="35000"/>
                  </a:schemeClr>
                </a:solidFill>
                <a:cs typeface="Arial" panose="020B0604020202020204" pitchFamily="34" charset="0"/>
              </a:rPr>
              <a:t>In seguito all’accordo raggiunto con l’utenza con la consultazione del 7/9/2017, la proposta tariffaria è stata trasmessa all’ART che con Delibera 128/2017 </a:t>
            </a:r>
            <a:r>
              <a:rPr lang="it-IT" sz="1600" dirty="0">
                <a:solidFill>
                  <a:schemeClr val="tx1">
                    <a:lumMod val="65000"/>
                    <a:lumOff val="35000"/>
                  </a:schemeClr>
                </a:solidFill>
                <a:cs typeface="Arial" panose="020B0604020202020204" pitchFamily="34" charset="0"/>
              </a:rPr>
              <a:t>ne ha deliberato la conformità al pertinente Modello tariffario di riferimento condizionandola all’applicazione di alcun</a:t>
            </a:r>
            <a:r>
              <a:rPr lang="it-IT" sz="1600" dirty="0" smtClean="0">
                <a:solidFill>
                  <a:schemeClr val="tx1">
                    <a:lumMod val="65000"/>
                    <a:lumOff val="35000"/>
                  </a:schemeClr>
                </a:solidFill>
                <a:cs typeface="Arial" panose="020B0604020202020204" pitchFamily="34" charset="0"/>
              </a:rPr>
              <a:t>i correttivi e chiedendo una integrazione di informazioni da fornire all’utenza in questa consultazione.</a:t>
            </a:r>
          </a:p>
          <a:p>
            <a:pPr marL="0" indent="0">
              <a:buClr>
                <a:srgbClr val="00B0F0"/>
              </a:buClr>
              <a:buNone/>
            </a:pPr>
            <a:endParaRPr lang="it-IT" sz="1600" dirty="0" smtClean="0">
              <a:solidFill>
                <a:schemeClr val="tx1">
                  <a:lumMod val="65000"/>
                  <a:lumOff val="35000"/>
                </a:schemeClr>
              </a:solidFill>
              <a:cs typeface="Arial" panose="020B0604020202020204" pitchFamily="34" charset="0"/>
            </a:endParaRPr>
          </a:p>
          <a:p>
            <a:pPr marL="0" indent="0">
              <a:buClr>
                <a:srgbClr val="00B0F0"/>
              </a:buClr>
              <a:buNone/>
            </a:pPr>
            <a:r>
              <a:rPr lang="it-IT" sz="1600" dirty="0" smtClean="0">
                <a:solidFill>
                  <a:schemeClr val="tx1">
                    <a:lumMod val="65000"/>
                    <a:lumOff val="35000"/>
                  </a:schemeClr>
                </a:solidFill>
                <a:cs typeface="Arial" panose="020B0604020202020204" pitchFamily="34" charset="0"/>
              </a:rPr>
              <a:t>Inoltre, come concordato in occasione </a:t>
            </a:r>
            <a:r>
              <a:rPr lang="it-IT" sz="1600" dirty="0">
                <a:solidFill>
                  <a:schemeClr val="tx1">
                    <a:lumMod val="65000"/>
                    <a:lumOff val="35000"/>
                  </a:schemeClr>
                </a:solidFill>
                <a:cs typeface="Arial" panose="020B0604020202020204" pitchFamily="34" charset="0"/>
              </a:rPr>
              <a:t>della conference call dello scorso 16 novembre, Il gestore presenta oggi i dati relativi alla Consultazione annuale </a:t>
            </a:r>
            <a:r>
              <a:rPr lang="it-IT" sz="1600" dirty="0" smtClean="0">
                <a:solidFill>
                  <a:schemeClr val="tx1">
                    <a:lumMod val="65000"/>
                    <a:lumOff val="35000"/>
                  </a:schemeClr>
                </a:solidFill>
                <a:cs typeface="Arial" panose="020B0604020202020204" pitchFamily="34" charset="0"/>
              </a:rPr>
              <a:t>2017 con il Documento Informativo Annuale conforme ai Modelli di Regolazione approvati con Delibera n. 64/2014 ed il relativo calcolo delle Tariffe 2018.</a:t>
            </a:r>
          </a:p>
        </p:txBody>
      </p:sp>
      <p:sp>
        <p:nvSpPr>
          <p:cNvPr id="9" name="Slide Number Placeholder 5"/>
          <p:cNvSpPr>
            <a:spLocks noGrp="1"/>
          </p:cNvSpPr>
          <p:nvPr>
            <p:ph type="sldNum" sz="quarter" idx="12"/>
          </p:nvPr>
        </p:nvSpPr>
        <p:spPr>
          <a:xfrm>
            <a:off x="6553200" y="6356350"/>
            <a:ext cx="2133600" cy="365125"/>
          </a:xfrm>
        </p:spPr>
        <p:txBody>
          <a:bodyPr/>
          <a:lstStyle/>
          <a:p>
            <a:r>
              <a:rPr lang="it-IT" noProof="0" dirty="0"/>
              <a:t>1</a:t>
            </a:r>
          </a:p>
        </p:txBody>
      </p:sp>
    </p:spTree>
    <p:extLst>
      <p:ext uri="{BB962C8B-B14F-4D97-AF65-F5344CB8AC3E}">
        <p14:creationId xmlns:p14="http://schemas.microsoft.com/office/powerpoint/2010/main" val="224766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608401" y="608400"/>
            <a:ext cx="7203960" cy="372328"/>
          </a:xfrm>
        </p:spPr>
        <p:txBody>
          <a:bodyPr vert="horz" lIns="91440" tIns="45720" rIns="91440" bIns="45720" rtlCol="0" anchor="ctr">
            <a:noAutofit/>
          </a:bodyPr>
          <a:lstStyle/>
          <a:p>
            <a:pPr algn="l"/>
            <a:r>
              <a:rPr lang="it-IT" sz="2000" b="1" dirty="0" smtClean="0">
                <a:solidFill>
                  <a:srgbClr val="41A6D7"/>
                </a:solidFill>
                <a:latin typeface="Arial" panose="020B0604020202020204" pitchFamily="34" charset="0"/>
                <a:cs typeface="Arial" panose="020B0604020202020204" pitchFamily="34" charset="0"/>
              </a:rPr>
              <a:t>Modifiche ai Modelli ex Del. ART n.128/2017</a:t>
            </a:r>
            <a:endParaRPr lang="it-IT" sz="2000" b="1" dirty="0">
              <a:solidFill>
                <a:srgbClr val="41A6D7"/>
              </a:solidFill>
              <a:latin typeface="Arial" panose="020B0604020202020204" pitchFamily="34" charset="0"/>
              <a:cs typeface="Arial" panose="020B0604020202020204" pitchFamily="34" charset="0"/>
            </a:endParaRPr>
          </a:p>
        </p:txBody>
      </p:sp>
      <p:sp>
        <p:nvSpPr>
          <p:cNvPr id="7" name="Content Placeholder 10"/>
          <p:cNvSpPr>
            <a:spLocks noGrp="1"/>
          </p:cNvSpPr>
          <p:nvPr>
            <p:ph idx="1"/>
          </p:nvPr>
        </p:nvSpPr>
        <p:spPr>
          <a:xfrm>
            <a:off x="618744" y="1196752"/>
            <a:ext cx="8068056" cy="4968552"/>
          </a:xfrm>
        </p:spPr>
        <p:txBody>
          <a:bodyPr>
            <a:noAutofit/>
          </a:bodyPr>
          <a:lstStyle/>
          <a:p>
            <a:pPr marL="0" indent="0">
              <a:buClr>
                <a:srgbClr val="00B0F0"/>
              </a:buClr>
              <a:buNone/>
            </a:pPr>
            <a:r>
              <a:rPr lang="it-IT" sz="1600" dirty="0" smtClean="0">
                <a:solidFill>
                  <a:schemeClr val="tx1">
                    <a:lumMod val="65000"/>
                    <a:lumOff val="35000"/>
                  </a:schemeClr>
                </a:solidFill>
                <a:cs typeface="Arial" panose="020B0604020202020204" pitchFamily="34" charset="0"/>
              </a:rPr>
              <a:t>L’Autorità ha chiesto </a:t>
            </a:r>
            <a:r>
              <a:rPr lang="it-IT" sz="1600" dirty="0">
                <a:solidFill>
                  <a:schemeClr val="tx1">
                    <a:lumMod val="65000"/>
                    <a:lumOff val="35000"/>
                  </a:schemeClr>
                </a:solidFill>
                <a:cs typeface="Arial" panose="020B0604020202020204" pitchFamily="34" charset="0"/>
              </a:rPr>
              <a:t>alla SAC di  apportare dei correttivi </a:t>
            </a:r>
            <a:r>
              <a:rPr lang="it-IT" sz="1600" dirty="0" smtClean="0">
                <a:solidFill>
                  <a:schemeClr val="tx1">
                    <a:lumMod val="65000"/>
                    <a:lumOff val="35000"/>
                  </a:schemeClr>
                </a:solidFill>
                <a:cs typeface="Arial" panose="020B0604020202020204" pitchFamily="34" charset="0"/>
              </a:rPr>
              <a:t>e </a:t>
            </a:r>
            <a:r>
              <a:rPr lang="it-IT" sz="1600" dirty="0">
                <a:solidFill>
                  <a:schemeClr val="tx1">
                    <a:lumMod val="65000"/>
                    <a:lumOff val="35000"/>
                  </a:schemeClr>
                </a:solidFill>
                <a:cs typeface="Arial" panose="020B0604020202020204" pitchFamily="34" charset="0"/>
              </a:rPr>
              <a:t>di integrare alcune informazioni rispetto a quelle già fornite </a:t>
            </a:r>
            <a:r>
              <a:rPr lang="it-IT" sz="1600" dirty="0" smtClean="0">
                <a:solidFill>
                  <a:schemeClr val="tx1">
                    <a:lumMod val="65000"/>
                    <a:lumOff val="35000"/>
                  </a:schemeClr>
                </a:solidFill>
                <a:cs typeface="Arial" panose="020B0604020202020204" pitchFamily="34" charset="0"/>
              </a:rPr>
              <a:t>in sede di Consultazione pubblica. </a:t>
            </a:r>
          </a:p>
          <a:p>
            <a:pPr marL="0" indent="0">
              <a:buClr>
                <a:srgbClr val="00B0F0"/>
              </a:buClr>
              <a:buNone/>
            </a:pPr>
            <a:r>
              <a:rPr lang="it-IT" sz="1600" dirty="0" smtClean="0">
                <a:solidFill>
                  <a:schemeClr val="tx1">
                    <a:lumMod val="65000"/>
                    <a:lumOff val="35000"/>
                  </a:schemeClr>
                </a:solidFill>
                <a:cs typeface="Arial" panose="020B0604020202020204" pitchFamily="34" charset="0"/>
              </a:rPr>
              <a:t>I correttivi riguardano:</a:t>
            </a:r>
            <a:endParaRPr lang="it-IT" sz="1600" dirty="0" smtClean="0">
              <a:solidFill>
                <a:srgbClr val="FF0000"/>
              </a:solidFill>
              <a:cs typeface="Arial" panose="020B0604020202020204" pitchFamily="34" charset="0"/>
            </a:endParaRPr>
          </a:p>
          <a:p>
            <a:pPr>
              <a:spcBef>
                <a:spcPts val="1200"/>
              </a:spcBef>
              <a:buClr>
                <a:srgbClr val="00B0F0"/>
              </a:buClr>
              <a:buFont typeface="+mj-lt"/>
              <a:buAutoNum type="alphaLcParenR"/>
            </a:pPr>
            <a:r>
              <a:rPr lang="it-IT" sz="1600" dirty="0">
                <a:solidFill>
                  <a:schemeClr val="tx1">
                    <a:lumMod val="65000"/>
                    <a:lumOff val="35000"/>
                  </a:schemeClr>
                </a:solidFill>
                <a:cs typeface="Arial" panose="020B0604020202020204" pitchFamily="34" charset="0"/>
              </a:rPr>
              <a:t>Computo degli oneri afferenti al servizio antincendio attraverso il meccanismo del parametro v di cui al paragrafo 8.8.3 del Modello</a:t>
            </a:r>
          </a:p>
          <a:p>
            <a:pPr>
              <a:spcBef>
                <a:spcPts val="1200"/>
              </a:spcBef>
              <a:buClr>
                <a:srgbClr val="00B0F0"/>
              </a:buClr>
              <a:buFont typeface="+mj-lt"/>
              <a:buAutoNum type="alphaLcParenR"/>
            </a:pPr>
            <a:r>
              <a:rPr lang="it-IT" sz="1600" dirty="0" smtClean="0">
                <a:solidFill>
                  <a:schemeClr val="tx1">
                    <a:lumMod val="65000"/>
                    <a:lumOff val="35000"/>
                  </a:schemeClr>
                </a:solidFill>
                <a:cs typeface="Arial" panose="020B0604020202020204" pitchFamily="34" charset="0"/>
              </a:rPr>
              <a:t>Con riguardo al trattamento degli oneri diversi, esclusione integrale delle </a:t>
            </a:r>
            <a:r>
              <a:rPr lang="it-IT" sz="1600" dirty="0">
                <a:solidFill>
                  <a:schemeClr val="tx1">
                    <a:lumMod val="65000"/>
                    <a:lumOff val="35000"/>
                  </a:schemeClr>
                </a:solidFill>
                <a:cs typeface="Arial" panose="020B0604020202020204" pitchFamily="34" charset="0"/>
              </a:rPr>
              <a:t>componenti di costo di natura straordinaria, nonché di quelle non ascrivibili all’ordinario processo produttivo</a:t>
            </a:r>
          </a:p>
          <a:p>
            <a:pPr>
              <a:spcBef>
                <a:spcPts val="1200"/>
              </a:spcBef>
              <a:buClr>
                <a:srgbClr val="00B0F0"/>
              </a:buClr>
              <a:buFont typeface="+mj-lt"/>
              <a:buAutoNum type="alphaLcParenR"/>
            </a:pPr>
            <a:r>
              <a:rPr lang="it-IT" sz="1600" dirty="0" smtClean="0">
                <a:solidFill>
                  <a:schemeClr val="tx1">
                    <a:lumMod val="65000"/>
                    <a:lumOff val="35000"/>
                  </a:schemeClr>
                </a:solidFill>
                <a:cs typeface="Arial" panose="020B0604020202020204" pitchFamily="34" charset="0"/>
              </a:rPr>
              <a:t>Computo dei costi per servizi al netto dei correlati contributi in conto esercizio iscritti fra le voci di ricavo</a:t>
            </a:r>
          </a:p>
          <a:p>
            <a:pPr>
              <a:spcBef>
                <a:spcPts val="1200"/>
              </a:spcBef>
              <a:buClr>
                <a:srgbClr val="00B0F0"/>
              </a:buClr>
              <a:buFont typeface="+mj-lt"/>
              <a:buAutoNum type="alphaLcParenR" startAt="4"/>
            </a:pPr>
            <a:r>
              <a:rPr lang="it-IT" sz="1600" dirty="0" smtClean="0">
                <a:solidFill>
                  <a:schemeClr val="tx1">
                    <a:lumMod val="65000"/>
                    <a:lumOff val="35000"/>
                  </a:schemeClr>
                </a:solidFill>
                <a:cs typeface="Arial" panose="020B0604020202020204" pitchFamily="34" charset="0"/>
              </a:rPr>
              <a:t>Esclusione integrale degli oneri di progettazione dal computo del parametro «k», fino all’anno successivo all’entrata in esercizio dell’opera ad </a:t>
            </a:r>
            <a:r>
              <a:rPr lang="it-IT" sz="1600" dirty="0">
                <a:solidFill>
                  <a:schemeClr val="tx1">
                    <a:lumMod val="65000"/>
                    <a:lumOff val="35000"/>
                  </a:schemeClr>
                </a:solidFill>
                <a:cs typeface="Arial" panose="020B0604020202020204" pitchFamily="34" charset="0"/>
              </a:rPr>
              <a:t>essi </a:t>
            </a:r>
            <a:r>
              <a:rPr lang="it-IT" sz="1600" dirty="0" smtClean="0">
                <a:solidFill>
                  <a:schemeClr val="tx1">
                    <a:lumMod val="65000"/>
                    <a:lumOff val="35000"/>
                  </a:schemeClr>
                </a:solidFill>
                <a:cs typeface="Arial" panose="020B0604020202020204" pitchFamily="34" charset="0"/>
              </a:rPr>
              <a:t>afferente</a:t>
            </a:r>
          </a:p>
          <a:p>
            <a:pPr>
              <a:spcBef>
                <a:spcPts val="1200"/>
              </a:spcBef>
              <a:buClr>
                <a:srgbClr val="00B0F0"/>
              </a:buClr>
              <a:buFont typeface="+mj-lt"/>
              <a:buAutoNum type="alphaLcParenR" startAt="4"/>
            </a:pPr>
            <a:r>
              <a:rPr lang="it-IT" sz="1600" dirty="0" smtClean="0">
                <a:solidFill>
                  <a:schemeClr val="tx1">
                    <a:lumMod val="65000"/>
                    <a:lumOff val="35000"/>
                  </a:schemeClr>
                </a:solidFill>
                <a:cs typeface="Arial" panose="020B0604020202020204" pitchFamily="34" charset="0"/>
              </a:rPr>
              <a:t>Allineamento </a:t>
            </a:r>
            <a:r>
              <a:rPr lang="it-IT" sz="1600" dirty="0">
                <a:solidFill>
                  <a:schemeClr val="tx1">
                    <a:lumMod val="65000"/>
                    <a:lumOff val="35000"/>
                  </a:schemeClr>
                </a:solidFill>
                <a:cs typeface="Arial" panose="020B0604020202020204" pitchFamily="34" charset="0"/>
              </a:rPr>
              <a:t>del calcolo del saldo crediti/debiti e della relativa allocazione alla Metodologia indicata nel Modello al paragrafo 8.3</a:t>
            </a:r>
            <a:endParaRPr lang="it-IT" sz="1600" strike="sngStrike" dirty="0">
              <a:solidFill>
                <a:srgbClr val="FF0000"/>
              </a:solidFill>
              <a:cs typeface="Arial" panose="020B0604020202020204" pitchFamily="34" charset="0"/>
            </a:endParaRPr>
          </a:p>
          <a:p>
            <a:pPr>
              <a:spcBef>
                <a:spcPts val="1200"/>
              </a:spcBef>
              <a:buClr>
                <a:srgbClr val="00B0F0"/>
              </a:buClr>
              <a:buFont typeface="+mj-lt"/>
              <a:buAutoNum type="alphaLcParenR" startAt="4"/>
            </a:pPr>
            <a:r>
              <a:rPr lang="it-IT" sz="1600" dirty="0">
                <a:solidFill>
                  <a:schemeClr val="tx1">
                    <a:lumMod val="65000"/>
                    <a:lumOff val="35000"/>
                  </a:schemeClr>
                </a:solidFill>
                <a:cs typeface="Arial" panose="020B0604020202020204" pitchFamily="34" charset="0"/>
              </a:rPr>
              <a:t>Rivalutazione annua delle lavorazioni in corso all’anno base, secondo i criteri stabiliti dal modello al paragrafo 8.3.6</a:t>
            </a:r>
          </a:p>
          <a:p>
            <a:pPr>
              <a:spcBef>
                <a:spcPts val="1200"/>
              </a:spcBef>
              <a:buClr>
                <a:srgbClr val="00B0F0"/>
              </a:buClr>
              <a:buFont typeface="+mj-lt"/>
              <a:buAutoNum type="alphaLcParenR"/>
            </a:pPr>
            <a:endParaRPr lang="it-IT" sz="1600" dirty="0" smtClean="0">
              <a:solidFill>
                <a:schemeClr val="tx1">
                  <a:lumMod val="65000"/>
                  <a:lumOff val="35000"/>
                </a:schemeClr>
              </a:solidFill>
              <a:cs typeface="Arial" panose="020B0604020202020204" pitchFamily="34" charset="0"/>
            </a:endParaRPr>
          </a:p>
        </p:txBody>
      </p:sp>
      <p:sp>
        <p:nvSpPr>
          <p:cNvPr id="9" name="Slide Number Placeholder 5"/>
          <p:cNvSpPr>
            <a:spLocks noGrp="1"/>
          </p:cNvSpPr>
          <p:nvPr>
            <p:ph type="sldNum" sz="quarter" idx="12"/>
          </p:nvPr>
        </p:nvSpPr>
        <p:spPr>
          <a:xfrm>
            <a:off x="6553200" y="6356350"/>
            <a:ext cx="2133600" cy="365125"/>
          </a:xfrm>
        </p:spPr>
        <p:txBody>
          <a:bodyPr/>
          <a:lstStyle/>
          <a:p>
            <a:r>
              <a:rPr lang="it-IT" noProof="0" dirty="0" smtClean="0"/>
              <a:t>2</a:t>
            </a:r>
            <a:endParaRPr lang="it-IT" noProof="0" dirty="0"/>
          </a:p>
        </p:txBody>
      </p:sp>
    </p:spTree>
    <p:extLst>
      <p:ext uri="{BB962C8B-B14F-4D97-AF65-F5344CB8AC3E}">
        <p14:creationId xmlns:p14="http://schemas.microsoft.com/office/powerpoint/2010/main" val="146681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608401" y="608400"/>
            <a:ext cx="7203960" cy="372328"/>
          </a:xfrm>
        </p:spPr>
        <p:txBody>
          <a:bodyPr vert="horz" lIns="91440" tIns="45720" rIns="91440" bIns="45720" rtlCol="0" anchor="ctr">
            <a:noAutofit/>
          </a:bodyPr>
          <a:lstStyle/>
          <a:p>
            <a:pPr algn="l"/>
            <a:r>
              <a:rPr lang="it-IT" sz="2000" b="1" dirty="0" smtClean="0">
                <a:solidFill>
                  <a:srgbClr val="41A6D7"/>
                </a:solidFill>
                <a:latin typeface="Arial" panose="020B0604020202020204" pitchFamily="34" charset="0"/>
                <a:cs typeface="Arial" panose="020B0604020202020204" pitchFamily="34" charset="0"/>
              </a:rPr>
              <a:t>Effetti in tariffa prescrizioni Del. ART 128/2017 punti a)-f)</a:t>
            </a:r>
            <a:endParaRPr lang="it-IT" sz="2000" b="1" dirty="0">
              <a:solidFill>
                <a:srgbClr val="41A6D7"/>
              </a:solidFill>
              <a:latin typeface="Arial" panose="020B0604020202020204" pitchFamily="34" charset="0"/>
              <a:cs typeface="Arial" panose="020B0604020202020204" pitchFamily="34" charset="0"/>
            </a:endParaRPr>
          </a:p>
        </p:txBody>
      </p:sp>
      <p:pic>
        <p:nvPicPr>
          <p:cNvPr id="2" name="Segnaposto contenuto 1"/>
          <p:cNvPicPr>
            <a:picLocks noGrp="1" noChangeAspect="1"/>
          </p:cNvPicPr>
          <p:nvPr>
            <p:ph idx="1"/>
          </p:nvPr>
        </p:nvPicPr>
        <p:blipFill>
          <a:blip r:embed="rId4"/>
          <a:stretch>
            <a:fillRect/>
          </a:stretch>
        </p:blipFill>
        <p:spPr>
          <a:xfrm>
            <a:off x="1272238" y="2060848"/>
            <a:ext cx="6252090" cy="2736304"/>
          </a:xfrm>
          <a:prstGeom prst="rect">
            <a:avLst/>
          </a:prstGeom>
        </p:spPr>
      </p:pic>
      <p:sp>
        <p:nvSpPr>
          <p:cNvPr id="9" name="Slide Number Placeholder 5"/>
          <p:cNvSpPr>
            <a:spLocks noGrp="1"/>
          </p:cNvSpPr>
          <p:nvPr>
            <p:ph type="sldNum" sz="quarter" idx="12"/>
          </p:nvPr>
        </p:nvSpPr>
        <p:spPr>
          <a:xfrm>
            <a:off x="6553200" y="6356350"/>
            <a:ext cx="2133600" cy="365125"/>
          </a:xfrm>
        </p:spPr>
        <p:txBody>
          <a:bodyPr/>
          <a:lstStyle/>
          <a:p>
            <a:r>
              <a:rPr lang="it-IT" noProof="0" dirty="0" smtClean="0"/>
              <a:t>3</a:t>
            </a:r>
            <a:endParaRPr lang="it-IT" noProof="0" dirty="0"/>
          </a:p>
        </p:txBody>
      </p:sp>
    </p:spTree>
    <p:extLst>
      <p:ext uri="{BB962C8B-B14F-4D97-AF65-F5344CB8AC3E}">
        <p14:creationId xmlns:p14="http://schemas.microsoft.com/office/powerpoint/2010/main" val="28093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608401" y="608400"/>
            <a:ext cx="7203960" cy="372328"/>
          </a:xfrm>
        </p:spPr>
        <p:txBody>
          <a:bodyPr vert="horz" lIns="91440" tIns="45720" rIns="91440" bIns="45720" rtlCol="0" anchor="ctr">
            <a:noAutofit/>
          </a:bodyPr>
          <a:lstStyle/>
          <a:p>
            <a:pPr algn="l"/>
            <a:r>
              <a:rPr lang="it-IT" sz="2000" b="1" dirty="0" smtClean="0">
                <a:solidFill>
                  <a:srgbClr val="41A6D7"/>
                </a:solidFill>
                <a:latin typeface="Arial" panose="020B0604020202020204" pitchFamily="34" charset="0"/>
                <a:cs typeface="Arial" panose="020B0604020202020204" pitchFamily="34" charset="0"/>
              </a:rPr>
              <a:t>Modifiche ai Modelli ex Del. ART n.128/2017</a:t>
            </a:r>
            <a:endParaRPr lang="it-IT" sz="2000" b="1" dirty="0">
              <a:solidFill>
                <a:srgbClr val="41A6D7"/>
              </a:solidFill>
              <a:latin typeface="Arial" panose="020B0604020202020204" pitchFamily="34" charset="0"/>
              <a:cs typeface="Arial" panose="020B0604020202020204" pitchFamily="34" charset="0"/>
            </a:endParaRPr>
          </a:p>
        </p:txBody>
      </p:sp>
      <p:sp>
        <p:nvSpPr>
          <p:cNvPr id="7" name="Content Placeholder 10"/>
          <p:cNvSpPr>
            <a:spLocks noGrp="1"/>
          </p:cNvSpPr>
          <p:nvPr>
            <p:ph idx="1"/>
          </p:nvPr>
        </p:nvSpPr>
        <p:spPr>
          <a:xfrm>
            <a:off x="618744" y="1196752"/>
            <a:ext cx="8068056" cy="4680520"/>
          </a:xfrm>
        </p:spPr>
        <p:txBody>
          <a:bodyPr>
            <a:noAutofit/>
          </a:bodyPr>
          <a:lstStyle/>
          <a:p>
            <a:pPr marL="0" indent="0">
              <a:spcBef>
                <a:spcPts val="1200"/>
              </a:spcBef>
              <a:buClr>
                <a:srgbClr val="00B0F0"/>
              </a:buClr>
              <a:buNone/>
            </a:pPr>
            <a:r>
              <a:rPr lang="it-IT" sz="1600" dirty="0" smtClean="0">
                <a:solidFill>
                  <a:schemeClr val="tx1">
                    <a:lumMod val="65000"/>
                    <a:lumOff val="35000"/>
                  </a:schemeClr>
                </a:solidFill>
                <a:cs typeface="Arial" panose="020B0604020202020204" pitchFamily="34" charset="0"/>
              </a:rPr>
              <a:t>E’ stato inoltre chiesto di integrare le informazioni fornite con</a:t>
            </a:r>
          </a:p>
          <a:p>
            <a:pPr>
              <a:spcBef>
                <a:spcPts val="1200"/>
              </a:spcBef>
              <a:buClr>
                <a:srgbClr val="00B0F0"/>
              </a:buClr>
              <a:buFont typeface="+mj-lt"/>
              <a:buAutoNum type="alphaLcParenR" startAt="7"/>
            </a:pPr>
            <a:r>
              <a:rPr lang="it-IT" sz="1600" dirty="0" smtClean="0">
                <a:solidFill>
                  <a:schemeClr val="tx1">
                    <a:lumMod val="65000"/>
                    <a:lumOff val="35000"/>
                  </a:schemeClr>
                </a:solidFill>
                <a:cs typeface="Arial" panose="020B0604020202020204" pitchFamily="34" charset="0"/>
              </a:rPr>
              <a:t>Esclusione integrale dal meccanismo del paragrafo «v» degli oneri non strettamente correlabili all’entrata in vigore di nuove disposizioni «normative» e/o «regolamentari», producendo ulteriore documentazione di supporto ove non precedentemente condivisa con gli utenti</a:t>
            </a:r>
          </a:p>
          <a:p>
            <a:pPr>
              <a:spcBef>
                <a:spcPts val="1200"/>
              </a:spcBef>
              <a:buClr>
                <a:srgbClr val="00B0F0"/>
              </a:buClr>
              <a:buFont typeface="+mj-lt"/>
              <a:buAutoNum type="alphaLcParenR" startAt="7"/>
            </a:pPr>
            <a:r>
              <a:rPr lang="it-IT" sz="1600" dirty="0" smtClean="0">
                <a:solidFill>
                  <a:schemeClr val="tx1">
                    <a:lumMod val="65000"/>
                    <a:lumOff val="35000"/>
                  </a:schemeClr>
                </a:solidFill>
                <a:cs typeface="Arial" panose="020B0604020202020204" pitchFamily="34" charset="0"/>
              </a:rPr>
              <a:t>Allineamento informazioni su indicatori e pesi afferenti al Piano della tutela ambientale, a quelle approvate dall’ ENAC e relativa condivisione con gli utenti</a:t>
            </a:r>
          </a:p>
          <a:p>
            <a:pPr>
              <a:spcBef>
                <a:spcPts val="1200"/>
              </a:spcBef>
              <a:buClr>
                <a:srgbClr val="00B0F0"/>
              </a:buClr>
              <a:buFont typeface="+mj-lt"/>
              <a:buAutoNum type="alphaLcParenR" startAt="7"/>
            </a:pPr>
            <a:r>
              <a:rPr lang="it-IT" sz="1600" dirty="0" smtClean="0">
                <a:solidFill>
                  <a:schemeClr val="tx1">
                    <a:lumMod val="65000"/>
                    <a:lumOff val="35000"/>
                  </a:schemeClr>
                </a:solidFill>
                <a:cs typeface="Arial" panose="020B0604020202020204" pitchFamily="34" charset="0"/>
              </a:rPr>
              <a:t>Condivisione con gli utenti dei livelli di Servizio offerti (</a:t>
            </a:r>
            <a:r>
              <a:rPr lang="it-IT" sz="1600" dirty="0" err="1" smtClean="0">
                <a:solidFill>
                  <a:schemeClr val="tx1">
                    <a:lumMod val="65000"/>
                    <a:lumOff val="35000"/>
                  </a:schemeClr>
                </a:solidFill>
                <a:cs typeface="Arial" panose="020B0604020202020204" pitchFamily="34" charset="0"/>
              </a:rPr>
              <a:t>LoS</a:t>
            </a:r>
            <a:r>
              <a:rPr lang="it-IT" sz="1600" dirty="0" smtClean="0">
                <a:solidFill>
                  <a:schemeClr val="tx1">
                    <a:lumMod val="65000"/>
                    <a:lumOff val="35000"/>
                  </a:schemeClr>
                </a:solidFill>
                <a:cs typeface="Arial" panose="020B0604020202020204" pitchFamily="34" charset="0"/>
              </a:rPr>
              <a:t>) su standard IATA-ADRM ed.10</a:t>
            </a:r>
          </a:p>
        </p:txBody>
      </p:sp>
      <p:sp>
        <p:nvSpPr>
          <p:cNvPr id="9" name="Slide Number Placeholder 5"/>
          <p:cNvSpPr>
            <a:spLocks noGrp="1"/>
          </p:cNvSpPr>
          <p:nvPr>
            <p:ph type="sldNum" sz="quarter" idx="12"/>
          </p:nvPr>
        </p:nvSpPr>
        <p:spPr>
          <a:xfrm>
            <a:off x="6553200" y="6356350"/>
            <a:ext cx="2133600" cy="365125"/>
          </a:xfrm>
        </p:spPr>
        <p:txBody>
          <a:bodyPr/>
          <a:lstStyle/>
          <a:p>
            <a:r>
              <a:rPr lang="it-IT" noProof="0" dirty="0" smtClean="0"/>
              <a:t>4</a:t>
            </a:r>
            <a:endParaRPr lang="it-IT" noProof="0" dirty="0"/>
          </a:p>
        </p:txBody>
      </p:sp>
    </p:spTree>
    <p:extLst>
      <p:ext uri="{BB962C8B-B14F-4D97-AF65-F5344CB8AC3E}">
        <p14:creationId xmlns:p14="http://schemas.microsoft.com/office/powerpoint/2010/main" val="2783037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372328"/>
          </a:xfrm>
        </p:spPr>
        <p:txBody>
          <a:bodyPr vert="horz" lIns="91440" tIns="45720" rIns="91440" bIns="45720" rtlCol="0" anchor="ctr">
            <a:noAutofit/>
          </a:bodyPr>
          <a:lstStyle/>
          <a:p>
            <a:pPr algn="l"/>
            <a:r>
              <a:rPr lang="it-IT" sz="2000" b="1">
                <a:solidFill>
                  <a:srgbClr val="41A6D7"/>
                </a:solidFill>
                <a:latin typeface="Arial" panose="020B0604020202020204" pitchFamily="34" charset="0"/>
                <a:cs typeface="Arial" panose="020B0604020202020204" pitchFamily="34" charset="0"/>
              </a:rPr>
              <a:t>Documentazione a supporto dei costi inseriti nel parametro «v»</a:t>
            </a:r>
            <a:endParaRPr lang="it-IT" sz="2000" b="1" dirty="0">
              <a:solidFill>
                <a:srgbClr val="41A6D7"/>
              </a:solidFill>
              <a:latin typeface="Arial" panose="020B0604020202020204" pitchFamily="34" charset="0"/>
              <a:cs typeface="Arial" panose="020B0604020202020204" pitchFamily="34" charset="0"/>
            </a:endParaRP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it-IT" noProof="0" dirty="0" smtClean="0"/>
              <a:t>5</a:t>
            </a:r>
            <a:endParaRPr lang="it-IT" noProof="0" dirty="0"/>
          </a:p>
        </p:txBody>
      </p:sp>
      <p:sp>
        <p:nvSpPr>
          <p:cNvPr id="10" name="Content Placeholder 10"/>
          <p:cNvSpPr>
            <a:spLocks noGrp="1"/>
          </p:cNvSpPr>
          <p:nvPr>
            <p:ph idx="1"/>
          </p:nvPr>
        </p:nvSpPr>
        <p:spPr>
          <a:xfrm>
            <a:off x="608400" y="1306776"/>
            <a:ext cx="8068056" cy="1690176"/>
          </a:xfrm>
        </p:spPr>
        <p:txBody>
          <a:bodyPr>
            <a:noAutofit/>
          </a:bodyPr>
          <a:lstStyle/>
          <a:p>
            <a:pPr marL="0" indent="0">
              <a:buClr>
                <a:srgbClr val="00B0F0"/>
              </a:buClr>
              <a:buNone/>
            </a:pPr>
            <a:r>
              <a:rPr lang="it-IT" sz="1600" dirty="0" smtClean="0">
                <a:solidFill>
                  <a:schemeClr val="tx1">
                    <a:lumMod val="65000"/>
                    <a:lumOff val="35000"/>
                  </a:schemeClr>
                </a:solidFill>
                <a:cs typeface="Arial" panose="020B0604020202020204" pitchFamily="34" charset="0"/>
              </a:rPr>
              <a:t>Per un semplice refuso la presentazione (riportata a verbale) della precedente consultazione riportava i dati del parametro «v» relativi alla presentazione dell’anno precedente con anno base 2014. La seguente tabella </a:t>
            </a:r>
            <a:r>
              <a:rPr lang="it-IT" sz="1600" dirty="0">
                <a:solidFill>
                  <a:schemeClr val="tx1">
                    <a:lumMod val="65000"/>
                    <a:lumOff val="35000"/>
                  </a:schemeClr>
                </a:solidFill>
                <a:cs typeface="Arial" panose="020B0604020202020204" pitchFamily="34" charset="0"/>
              </a:rPr>
              <a:t>– che annulla e sostituisce quella riportata nel Documento di Consultazione –  illustra le discontinuità di costo considerate nell’ambito della proposta tariffaria 2017-2020 </a:t>
            </a:r>
            <a:r>
              <a:rPr lang="it-IT" sz="1600" dirty="0" smtClean="0">
                <a:solidFill>
                  <a:schemeClr val="tx1">
                    <a:lumMod val="65000"/>
                    <a:lumOff val="35000"/>
                  </a:schemeClr>
                </a:solidFill>
                <a:cs typeface="Arial" panose="020B0604020202020204" pitchFamily="34" charset="0"/>
              </a:rPr>
              <a:t>per ciascuna delle quali si proietta a video la documentazione di supporto.</a:t>
            </a:r>
          </a:p>
        </p:txBody>
      </p:sp>
      <p:pic>
        <p:nvPicPr>
          <p:cNvPr id="7" name="Immagine 6"/>
          <p:cNvPicPr>
            <a:picLocks noChangeAspect="1"/>
          </p:cNvPicPr>
          <p:nvPr/>
        </p:nvPicPr>
        <p:blipFill>
          <a:blip r:embed="rId4"/>
          <a:stretch>
            <a:fillRect/>
          </a:stretch>
        </p:blipFill>
        <p:spPr>
          <a:xfrm>
            <a:off x="2123728" y="2996952"/>
            <a:ext cx="4907653" cy="2606421"/>
          </a:xfrm>
          <a:prstGeom prst="rect">
            <a:avLst/>
          </a:prstGeom>
        </p:spPr>
      </p:pic>
    </p:spTree>
    <p:extLst>
      <p:ext uri="{BB962C8B-B14F-4D97-AF65-F5344CB8AC3E}">
        <p14:creationId xmlns:p14="http://schemas.microsoft.com/office/powerpoint/2010/main" val="316417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372328"/>
          </a:xfrm>
        </p:spPr>
        <p:txBody>
          <a:bodyPr vert="horz" lIns="91440" tIns="45720" rIns="91440" bIns="45720" rtlCol="0" anchor="ctr">
            <a:noAutofit/>
          </a:bodyPr>
          <a:lstStyle/>
          <a:p>
            <a:pPr algn="l"/>
            <a:r>
              <a:rPr lang="it-IT" sz="2000" b="1">
                <a:solidFill>
                  <a:srgbClr val="41A6D7"/>
                </a:solidFill>
                <a:latin typeface="Arial" panose="020B0604020202020204" pitchFamily="34" charset="0"/>
                <a:cs typeface="Arial" panose="020B0604020202020204" pitchFamily="34" charset="0"/>
              </a:rPr>
              <a:t>Documentazione a supporto dei costi inseriti nel parametro «v»</a:t>
            </a:r>
            <a:endParaRPr lang="it-IT" sz="2000" b="1" dirty="0">
              <a:solidFill>
                <a:srgbClr val="41A6D7"/>
              </a:solidFill>
              <a:latin typeface="Arial" panose="020B0604020202020204" pitchFamily="34" charset="0"/>
              <a:cs typeface="Arial" panose="020B0604020202020204" pitchFamily="34" charset="0"/>
            </a:endParaRP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it-IT" noProof="0" dirty="0" smtClean="0"/>
              <a:t>6</a:t>
            </a:r>
            <a:endParaRPr lang="it-IT" noProof="0" dirty="0"/>
          </a:p>
        </p:txBody>
      </p:sp>
      <p:sp>
        <p:nvSpPr>
          <p:cNvPr id="10" name="Content Placeholder 10"/>
          <p:cNvSpPr>
            <a:spLocks noGrp="1"/>
          </p:cNvSpPr>
          <p:nvPr>
            <p:ph idx="1"/>
          </p:nvPr>
        </p:nvSpPr>
        <p:spPr>
          <a:xfrm>
            <a:off x="608400" y="1306776"/>
            <a:ext cx="8068056" cy="4714512"/>
          </a:xfrm>
        </p:spPr>
        <p:txBody>
          <a:bodyPr>
            <a:noAutofit/>
          </a:bodyPr>
          <a:lstStyle/>
          <a:p>
            <a:r>
              <a:rPr lang="it-IT" sz="1600" b="1" dirty="0">
                <a:solidFill>
                  <a:schemeClr val="tx1">
                    <a:lumMod val="65000"/>
                    <a:lumOff val="35000"/>
                  </a:schemeClr>
                </a:solidFill>
                <a:cs typeface="Arial" panose="020B0604020202020204" pitchFamily="34" charset="0"/>
              </a:rPr>
              <a:t>Manutenzione area a verde </a:t>
            </a:r>
            <a:r>
              <a:rPr lang="it-IT" sz="1600" dirty="0">
                <a:solidFill>
                  <a:schemeClr val="tx1">
                    <a:lumMod val="65000"/>
                    <a:lumOff val="35000"/>
                  </a:schemeClr>
                </a:solidFill>
                <a:cs typeface="Arial" panose="020B0604020202020204" pitchFamily="34" charset="0"/>
              </a:rPr>
              <a:t>di pertinenza della Marina Militare Base Aeromobili Guardia Costiera di Catania (BAGC). Si tratta di interventi necessari ad assicurare la normale operatività nella gestione e nel mantenimento in corretto stato delle infrastrutture del comprensorio aeroportuale - sul sedime militare, per le parti di comune utilizzo, nonché le relative manutenzioni programmate, anche a seguito delle concordate relative azioni. A seguito di numerosi rinvii il Capitano di Fregata (CP) - Capo Servizio Tecnico BAGC ha preteso l’impegno di SAC ad adempiere ai propri doveri manutentivi su aree precedentemente mai bonificate. </a:t>
            </a:r>
          </a:p>
          <a:p>
            <a:pPr marL="358775" indent="-285750"/>
            <a:r>
              <a:rPr lang="it-IT" sz="1600" dirty="0">
                <a:solidFill>
                  <a:schemeClr val="tx1">
                    <a:lumMod val="65000"/>
                    <a:lumOff val="35000"/>
                  </a:schemeClr>
                </a:solidFill>
                <a:cs typeface="Arial" panose="020B0604020202020204" pitchFamily="34" charset="0"/>
              </a:rPr>
              <a:t>Per quanto concerne i costi relativi ad </a:t>
            </a:r>
            <a:r>
              <a:rPr lang="it-IT" sz="1600" b="1" dirty="0">
                <a:solidFill>
                  <a:schemeClr val="tx1">
                    <a:lumMod val="65000"/>
                    <a:lumOff val="35000"/>
                  </a:schemeClr>
                </a:solidFill>
                <a:cs typeface="Arial" panose="020B0604020202020204" pitchFamily="34" charset="0"/>
              </a:rPr>
              <a:t>Help Desk </a:t>
            </a:r>
            <a:r>
              <a:rPr lang="it-IT" sz="1600" dirty="0">
                <a:solidFill>
                  <a:schemeClr val="tx1">
                    <a:lumMod val="65000"/>
                    <a:lumOff val="35000"/>
                  </a:schemeClr>
                </a:solidFill>
                <a:cs typeface="Arial" panose="020B0604020202020204" pitchFamily="34" charset="0"/>
              </a:rPr>
              <a:t>si tratta di adempimenti richiesti dall’ENAC relativi alla Carta dei Servizi SAC Aeroporto di Catania Anno 2016 ed approvata nel 2016 dal Comitato degli Utenti aeroportuali, dai Rappresentanti delle Associazioni PRM e dal Comitato per la Regolarità e la Qualità dei servizi aeroportuali, il tutto sotto la osservazione ed il coordinamento della locale Direzione Aeroportuale di ENAC.</a:t>
            </a:r>
          </a:p>
          <a:p>
            <a:pPr marL="358775" indent="-285750"/>
            <a:endParaRPr lang="it-IT" sz="1700" dirty="0"/>
          </a:p>
        </p:txBody>
      </p:sp>
    </p:spTree>
    <p:extLst>
      <p:ext uri="{BB962C8B-B14F-4D97-AF65-F5344CB8AC3E}">
        <p14:creationId xmlns:p14="http://schemas.microsoft.com/office/powerpoint/2010/main" val="112071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372328"/>
          </a:xfrm>
        </p:spPr>
        <p:txBody>
          <a:bodyPr vert="horz" lIns="91440" tIns="45720" rIns="91440" bIns="45720" rtlCol="0" anchor="ctr">
            <a:noAutofit/>
          </a:bodyPr>
          <a:lstStyle/>
          <a:p>
            <a:pPr algn="l"/>
            <a:r>
              <a:rPr lang="it-IT" sz="2000" b="1">
                <a:solidFill>
                  <a:srgbClr val="41A6D7"/>
                </a:solidFill>
                <a:latin typeface="Arial" panose="020B0604020202020204" pitchFamily="34" charset="0"/>
                <a:cs typeface="Arial" panose="020B0604020202020204" pitchFamily="34" charset="0"/>
              </a:rPr>
              <a:t>Documentazione a supporto dei costi inseriti nel parametro «v»</a:t>
            </a:r>
            <a:endParaRPr lang="it-IT" sz="2000" b="1" dirty="0">
              <a:solidFill>
                <a:srgbClr val="41A6D7"/>
              </a:solidFill>
              <a:latin typeface="Arial" panose="020B0604020202020204" pitchFamily="34" charset="0"/>
              <a:cs typeface="Arial" panose="020B0604020202020204" pitchFamily="34" charset="0"/>
            </a:endParaRP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it-IT" noProof="0" dirty="0" smtClean="0"/>
              <a:t>7</a:t>
            </a:r>
            <a:endParaRPr lang="it-IT" noProof="0" dirty="0"/>
          </a:p>
        </p:txBody>
      </p:sp>
      <p:sp>
        <p:nvSpPr>
          <p:cNvPr id="10" name="Content Placeholder 10"/>
          <p:cNvSpPr>
            <a:spLocks noGrp="1"/>
          </p:cNvSpPr>
          <p:nvPr>
            <p:ph idx="1"/>
          </p:nvPr>
        </p:nvSpPr>
        <p:spPr>
          <a:xfrm>
            <a:off x="608400" y="1306776"/>
            <a:ext cx="8068056" cy="4714512"/>
          </a:xfrm>
        </p:spPr>
        <p:txBody>
          <a:bodyPr>
            <a:noAutofit/>
          </a:bodyPr>
          <a:lstStyle/>
          <a:p>
            <a:r>
              <a:rPr lang="it-IT" sz="1600" dirty="0">
                <a:solidFill>
                  <a:schemeClr val="tx1">
                    <a:lumMod val="65000"/>
                    <a:lumOff val="35000"/>
                  </a:schemeClr>
                </a:solidFill>
                <a:cs typeface="Arial" panose="020B0604020202020204" pitchFamily="34" charset="0"/>
              </a:rPr>
              <a:t>Con riferimento alla </a:t>
            </a:r>
            <a:r>
              <a:rPr lang="it-IT" sz="1600" b="1" dirty="0">
                <a:solidFill>
                  <a:schemeClr val="tx1">
                    <a:lumMod val="65000"/>
                    <a:lumOff val="35000"/>
                  </a:schemeClr>
                </a:solidFill>
                <a:cs typeface="Arial" panose="020B0604020202020204" pitchFamily="34" charset="0"/>
              </a:rPr>
              <a:t>Viabilità </a:t>
            </a:r>
            <a:r>
              <a:rPr lang="it-IT" sz="1600" b="1" dirty="0" err="1">
                <a:solidFill>
                  <a:schemeClr val="tx1">
                    <a:lumMod val="65000"/>
                    <a:lumOff val="35000"/>
                  </a:schemeClr>
                </a:solidFill>
                <a:cs typeface="Arial" panose="020B0604020202020204" pitchFamily="34" charset="0"/>
              </a:rPr>
              <a:t>land</a:t>
            </a:r>
            <a:r>
              <a:rPr lang="it-IT" sz="1600" b="1" dirty="0">
                <a:solidFill>
                  <a:schemeClr val="tx1">
                    <a:lumMod val="65000"/>
                    <a:lumOff val="35000"/>
                  </a:schemeClr>
                </a:solidFill>
                <a:cs typeface="Arial" panose="020B0604020202020204" pitchFamily="34" charset="0"/>
              </a:rPr>
              <a:t> side </a:t>
            </a:r>
            <a:r>
              <a:rPr lang="it-IT" sz="1600" dirty="0">
                <a:solidFill>
                  <a:schemeClr val="tx1">
                    <a:lumMod val="65000"/>
                    <a:lumOff val="35000"/>
                  </a:schemeClr>
                </a:solidFill>
                <a:cs typeface="Arial" panose="020B0604020202020204" pitchFamily="34" charset="0"/>
              </a:rPr>
              <a:t>si fa riferimento alla Ordinanza ENAC N.3/2013, con la quale il Direttore dell’aeroporto di Catania ha definito le Aree Regolamentate, gli accessi ai Veicoli autorizzati, distinguendoli tra quelli di servizio e quelli speciali, definendo le norme di circolazione, i limiti di velocità, le aree di divieto di sosta, le aree dedicate ai parcheggi pubblici, agli autonoleggiatori ed ai taxi. Per assicurare il regolare svolgimento delle suddette operazioni e garantire il regolare flusso veicolare in assenza di congestioni a danno dei passeggeri, il gestore ha dovuto istituire un servizio di controllo con sbarramento degli accessi non autorizzati ed un servizio di monitoraggio del corretto utilizzo delle aree dedicate ai diversi soggetti autorizzati, dopo aver realizzato nel 2014 gli investimenti infrastrutturali necessari.</a:t>
            </a:r>
          </a:p>
          <a:p>
            <a:r>
              <a:rPr lang="it-IT" sz="1600" dirty="0">
                <a:solidFill>
                  <a:schemeClr val="tx1">
                    <a:lumMod val="65000"/>
                    <a:lumOff val="35000"/>
                  </a:schemeClr>
                </a:solidFill>
                <a:cs typeface="Arial" panose="020B0604020202020204" pitchFamily="34" charset="0"/>
              </a:rPr>
              <a:t>Per quanto concerne infine la </a:t>
            </a:r>
            <a:r>
              <a:rPr lang="it-IT" sz="1600" b="1" dirty="0">
                <a:solidFill>
                  <a:schemeClr val="tx1">
                    <a:lumMod val="65000"/>
                    <a:lumOff val="35000"/>
                  </a:schemeClr>
                </a:solidFill>
                <a:cs typeface="Arial" panose="020B0604020202020204" pitchFamily="34" charset="0"/>
              </a:rPr>
              <a:t>Gestione dei varchi staff </a:t>
            </a:r>
            <a:r>
              <a:rPr lang="it-IT" sz="1600" dirty="0">
                <a:solidFill>
                  <a:schemeClr val="tx1">
                    <a:lumMod val="65000"/>
                    <a:lumOff val="35000"/>
                  </a:schemeClr>
                </a:solidFill>
                <a:cs typeface="Arial" panose="020B0604020202020204" pitchFamily="34" charset="0"/>
              </a:rPr>
              <a:t>si fa specifico riferimento alla legge 125/2013, con la quale sono stati trasferiti in capo al gestore aeroportuale, ulteriori attività di controllo per accessi in aree sterili di soggetti autorizzati, fino ad allora assicurati da enti di stato, quali Polizia e Guardia di </a:t>
            </a:r>
            <a:r>
              <a:rPr lang="it-IT" sz="1600" dirty="0" smtClean="0">
                <a:solidFill>
                  <a:schemeClr val="tx1">
                    <a:lumMod val="65000"/>
                    <a:lumOff val="35000"/>
                  </a:schemeClr>
                </a:solidFill>
                <a:cs typeface="Arial" panose="020B0604020202020204" pitchFamily="34" charset="0"/>
              </a:rPr>
              <a:t>Finanza, divenuto successivamente obbligatorio con la previsione del PNS. </a:t>
            </a:r>
            <a:endParaRPr lang="it-IT" sz="1600" dirty="0">
              <a:solidFill>
                <a:schemeClr val="tx1">
                  <a:lumMod val="65000"/>
                  <a:lumOff val="35000"/>
                </a:schemeClr>
              </a:solidFill>
              <a:cs typeface="Arial" panose="020B0604020202020204" pitchFamily="34" charset="0"/>
            </a:endParaRPr>
          </a:p>
        </p:txBody>
      </p:sp>
    </p:spTree>
    <p:extLst>
      <p:ext uri="{BB962C8B-B14F-4D97-AF65-F5344CB8AC3E}">
        <p14:creationId xmlns:p14="http://schemas.microsoft.com/office/powerpoint/2010/main" val="357591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400" y="608400"/>
            <a:ext cx="8066098" cy="372328"/>
          </a:xfrm>
        </p:spPr>
        <p:txBody>
          <a:bodyPr vert="horz" lIns="91440" tIns="45720" rIns="91440" bIns="45720" rtlCol="0" anchor="ctr">
            <a:noAutofit/>
          </a:bodyPr>
          <a:lstStyle/>
          <a:p>
            <a:pPr algn="l"/>
            <a:r>
              <a:rPr lang="it-IT" sz="2000" b="1" dirty="0">
                <a:solidFill>
                  <a:srgbClr val="41A6D7"/>
                </a:solidFill>
                <a:latin typeface="Arial" panose="020B0604020202020204" pitchFamily="34" charset="0"/>
                <a:cs typeface="Arial" panose="020B0604020202020204" pitchFamily="34" charset="0"/>
              </a:rPr>
              <a:t>Allineamento informazioni relative al Piano della Qualità e dell’ambiente relative ai Pesi così come modificati e approvati da ENAC.</a:t>
            </a:r>
          </a:p>
        </p:txBody>
      </p:sp>
      <p:pic>
        <p:nvPicPr>
          <p:cNvPr id="9" name="Picture 2" descr="U:\Bologna\Projects\227\7\70\01\Graphics\LOGHI_DEF\firma mail loghi-02.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271" b="21461"/>
          <a:stretch/>
        </p:blipFill>
        <p:spPr bwMode="auto">
          <a:xfrm>
            <a:off x="3491880" y="6165304"/>
            <a:ext cx="2154237" cy="5750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r>
              <a:rPr lang="it-IT" noProof="0" dirty="0" smtClean="0"/>
              <a:t>8</a:t>
            </a:r>
            <a:endParaRPr lang="it-IT" noProof="0" dirty="0"/>
          </a:p>
        </p:txBody>
      </p:sp>
      <p:sp>
        <p:nvSpPr>
          <p:cNvPr id="10" name="Content Placeholder 10"/>
          <p:cNvSpPr>
            <a:spLocks noGrp="1"/>
          </p:cNvSpPr>
          <p:nvPr>
            <p:ph idx="1"/>
          </p:nvPr>
        </p:nvSpPr>
        <p:spPr>
          <a:xfrm>
            <a:off x="608400" y="1306776"/>
            <a:ext cx="8068056" cy="1402144"/>
          </a:xfrm>
        </p:spPr>
        <p:txBody>
          <a:bodyPr>
            <a:noAutofit/>
          </a:bodyPr>
          <a:lstStyle/>
          <a:p>
            <a:pPr marL="0" indent="0">
              <a:buClr>
                <a:srgbClr val="00B0F0"/>
              </a:buClr>
              <a:buNone/>
            </a:pPr>
            <a:r>
              <a:rPr lang="it-IT" sz="1600" dirty="0">
                <a:solidFill>
                  <a:schemeClr val="tx1">
                    <a:lumMod val="65000"/>
                    <a:lumOff val="35000"/>
                  </a:schemeClr>
                </a:solidFill>
                <a:cs typeface="Arial" panose="020B0604020202020204" pitchFamily="34" charset="0"/>
              </a:rPr>
              <a:t>Per un mero refuso la tabella del Piano di Tutela Ambientale inserita nel Documento di Consultazione </a:t>
            </a:r>
            <a:r>
              <a:rPr lang="it-IT" sz="1600" dirty="0" smtClean="0">
                <a:solidFill>
                  <a:schemeClr val="tx1">
                    <a:lumMod val="65000"/>
                    <a:lumOff val="35000"/>
                  </a:schemeClr>
                </a:solidFill>
                <a:cs typeface="Arial" panose="020B0604020202020204" pitchFamily="34" charset="0"/>
              </a:rPr>
              <a:t>non </a:t>
            </a:r>
            <a:r>
              <a:rPr lang="it-IT" sz="1600" dirty="0">
                <a:solidFill>
                  <a:schemeClr val="tx1">
                    <a:lumMod val="65000"/>
                    <a:lumOff val="35000"/>
                  </a:schemeClr>
                </a:solidFill>
                <a:cs typeface="Arial" panose="020B0604020202020204" pitchFamily="34" charset="0"/>
              </a:rPr>
              <a:t>riportava i pesi così come indicati da ENAC nella propria nota di approvazione in linea tecnica del Piano.</a:t>
            </a:r>
          </a:p>
          <a:p>
            <a:pPr marL="0" indent="0">
              <a:buClr>
                <a:srgbClr val="00B0F0"/>
              </a:buClr>
              <a:buNone/>
            </a:pPr>
            <a:r>
              <a:rPr lang="it-IT" sz="1600" dirty="0">
                <a:solidFill>
                  <a:schemeClr val="tx1">
                    <a:lumMod val="65000"/>
                    <a:lumOff val="35000"/>
                  </a:schemeClr>
                </a:solidFill>
                <a:cs typeface="Arial" panose="020B0604020202020204" pitchFamily="34" charset="0"/>
              </a:rPr>
              <a:t>La nuova tabella del piano di Tutela Ambientale risulta quindi essere questa, che annulla e sostituisce quella riportata nel Documento di Consultazione</a:t>
            </a:r>
          </a:p>
        </p:txBody>
      </p:sp>
      <p:pic>
        <p:nvPicPr>
          <p:cNvPr id="3" name="Immagine 2"/>
          <p:cNvPicPr>
            <a:picLocks noChangeAspect="1"/>
          </p:cNvPicPr>
          <p:nvPr/>
        </p:nvPicPr>
        <p:blipFill>
          <a:blip r:embed="rId4"/>
          <a:stretch>
            <a:fillRect/>
          </a:stretch>
        </p:blipFill>
        <p:spPr>
          <a:xfrm>
            <a:off x="130098" y="2962368"/>
            <a:ext cx="8877799" cy="2770888"/>
          </a:xfrm>
          <a:prstGeom prst="rect">
            <a:avLst/>
          </a:prstGeom>
        </p:spPr>
      </p:pic>
    </p:spTree>
    <p:extLst>
      <p:ext uri="{BB962C8B-B14F-4D97-AF65-F5344CB8AC3E}">
        <p14:creationId xmlns:p14="http://schemas.microsoft.com/office/powerpoint/2010/main" val="753826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997</Words>
  <Application>Microsoft Office PowerPoint</Application>
  <PresentationFormat>Presentazione su schermo (4:3)</PresentationFormat>
  <Paragraphs>57</Paragraphs>
  <Slides>11</Slides>
  <Notes>11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11</vt:i4>
      </vt:variant>
    </vt:vector>
  </HeadingPairs>
  <TitlesOfParts>
    <vt:vector size="14" baseType="lpstr">
      <vt:lpstr>Arial</vt:lpstr>
      <vt:lpstr>Calibri</vt:lpstr>
      <vt:lpstr>Office Theme</vt:lpstr>
      <vt:lpstr>Presentazione standard di PowerPoint</vt:lpstr>
      <vt:lpstr>Introduzione</vt:lpstr>
      <vt:lpstr>Modifiche ai Modelli ex Del. ART n.128/2017</vt:lpstr>
      <vt:lpstr>Effetti in tariffa prescrizioni Del. ART 128/2017 punti a)-f)</vt:lpstr>
      <vt:lpstr>Modifiche ai Modelli ex Del. ART n.128/2017</vt:lpstr>
      <vt:lpstr>Documentazione a supporto dei costi inseriti nel parametro «v»</vt:lpstr>
      <vt:lpstr>Documentazione a supporto dei costi inseriti nel parametro «v»</vt:lpstr>
      <vt:lpstr>Documentazione a supporto dei costi inseriti nel parametro «v»</vt:lpstr>
      <vt:lpstr>Allineamento informazioni relative al Piano della Qualità e dell’ambiente relative ai Pesi così come modificati e approvati da ENAC.</vt:lpstr>
      <vt:lpstr>Condivisione con gli utenti dei livelli di Servizio offerti (LoS) su standard IATA-ADRM ed.10</vt:lpstr>
      <vt:lpstr>Tariffe ricalcolate ex Correttivi Del. ART 128/2017</vt:lpstr>
    </vt:vector>
  </TitlesOfParts>
  <Company>Steer Davies Gleave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FBC</dc:creator>
  <cp:lastModifiedBy>Maurizio Maglia</cp:lastModifiedBy>
  <cp:revision>109</cp:revision>
  <dcterms:created xsi:type="dcterms:W3CDTF">2016-06-24T14:31:21Z</dcterms:created>
  <dcterms:modified xsi:type="dcterms:W3CDTF">2017-11-17T14:05:32Z</dcterms:modified>
</cp:coreProperties>
</file>